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9" r:id="rId3"/>
    <p:sldId id="257" r:id="rId4"/>
    <p:sldId id="258" r:id="rId5"/>
    <p:sldId id="261" r:id="rId6"/>
    <p:sldId id="260" r:id="rId7"/>
    <p:sldId id="290"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9" r:id="rId25"/>
    <p:sldId id="278" r:id="rId26"/>
    <p:sldId id="280" r:id="rId27"/>
    <p:sldId id="281" r:id="rId28"/>
    <p:sldId id="284" r:id="rId29"/>
    <p:sldId id="282" r:id="rId30"/>
    <p:sldId id="283" r:id="rId31"/>
    <p:sldId id="285" r:id="rId32"/>
    <p:sldId id="289" r:id="rId33"/>
    <p:sldId id="287" r:id="rId34"/>
    <p:sldId id="288" r:id="rId35"/>
    <p:sldId id="292" r:id="rId36"/>
    <p:sldId id="29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A2C5D995-D4DB-4A12-9D59-6BB476FCA417}">
          <p14:sldIdLst>
            <p14:sldId id="256"/>
            <p14:sldId id="259"/>
            <p14:sldId id="257"/>
            <p14:sldId id="258"/>
            <p14:sldId id="261"/>
            <p14:sldId id="260"/>
            <p14:sldId id="290"/>
            <p14:sldId id="262"/>
            <p14:sldId id="263"/>
            <p14:sldId id="264"/>
            <p14:sldId id="265"/>
            <p14:sldId id="266"/>
            <p14:sldId id="267"/>
            <p14:sldId id="268"/>
            <p14:sldId id="269"/>
            <p14:sldId id="270"/>
            <p14:sldId id="271"/>
            <p14:sldId id="272"/>
            <p14:sldId id="273"/>
            <p14:sldId id="274"/>
            <p14:sldId id="275"/>
            <p14:sldId id="276"/>
            <p14:sldId id="277"/>
            <p14:sldId id="279"/>
            <p14:sldId id="278"/>
            <p14:sldId id="280"/>
            <p14:sldId id="281"/>
            <p14:sldId id="284"/>
            <p14:sldId id="282"/>
            <p14:sldId id="283"/>
            <p14:sldId id="285"/>
            <p14:sldId id="289"/>
            <p14:sldId id="287"/>
            <p14:sldId id="288"/>
            <p14:sldId id="292"/>
          </p14:sldIdLst>
        </p14:section>
        <p14:section name=" ." id="{4486BE77-2482-4019-8414-E7A4701E3904}">
          <p14:sldIdLst>
            <p14:sldId id="2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22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3" autoAdjust="0"/>
    <p:restoredTop sz="94660"/>
  </p:normalViewPr>
  <p:slideViewPr>
    <p:cSldViewPr snapToGrid="0">
      <p:cViewPr varScale="1">
        <p:scale>
          <a:sx n="55" d="100"/>
          <a:sy n="55" d="100"/>
        </p:scale>
        <p:origin x="348" y="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48A87A34-81AB-432B-8DAE-1953F412C126}" type="datetimeFigureOut">
              <a:rPr lang="en-US" smtClean="0"/>
              <a:t>8/31/2017</a:t>
            </a:fld>
            <a:endParaRPr lang="en-US" dirty="0"/>
          </a:p>
        </p:txBody>
      </p:sp>
      <p:sp>
        <p:nvSpPr>
          <p:cNvPr id="5" name="Footer Placeholder 4"/>
          <p:cNvSpPr>
            <a:spLocks noGrp="1"/>
          </p:cNvSpPr>
          <p:nvPr>
            <p:ph type="ftr" sz="quarter" idx="11"/>
          </p:nvPr>
        </p:nvSpPr>
        <p:spPr>
          <a:xfrm>
            <a:off x="914400" y="4323846"/>
            <a:ext cx="4880610" cy="365125"/>
          </a:xfrm>
        </p:spPr>
        <p:txBody>
          <a:bodyPr/>
          <a:lstStyle/>
          <a:p>
            <a:endParaRPr lang="en-US" dirty="0"/>
          </a:p>
        </p:txBody>
      </p:sp>
      <p:sp>
        <p:nvSpPr>
          <p:cNvPr id="6" name="Slide Number Placeholder 5"/>
          <p:cNvSpPr>
            <a:spLocks noGrp="1"/>
          </p:cNvSpPr>
          <p:nvPr>
            <p:ph type="sldNum" sz="quarter" idx="12"/>
          </p:nvPr>
        </p:nvSpPr>
        <p:spPr>
          <a:xfrm>
            <a:off x="6057900" y="1430867"/>
            <a:ext cx="2171700" cy="365125"/>
          </a:xfrm>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61166"/>
            <a:ext cx="2350790" cy="2390428"/>
          </a:xfrm>
          <a:prstGeom prst="rect">
            <a:avLst/>
          </a:prstGeom>
        </p:spPr>
      </p:pic>
      <p:pic>
        <p:nvPicPr>
          <p:cNvPr id="10" name="Picture 2" descr="http://www.monsterstrikedatabase.com/monsters/big/158.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78362" y="564377"/>
            <a:ext cx="4015619" cy="530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791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0091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8/31/2017</a:t>
            </a:fld>
            <a:endParaRPr lang="en-US" dirty="0"/>
          </a:p>
        </p:txBody>
      </p:sp>
      <p:sp>
        <p:nvSpPr>
          <p:cNvPr id="6" name="Footer Placeholder 5"/>
          <p:cNvSpPr>
            <a:spLocks noGrp="1"/>
          </p:cNvSpPr>
          <p:nvPr>
            <p:ph type="ftr" sz="quarter" idx="11"/>
          </p:nvPr>
        </p:nvSpPr>
        <p:spPr>
          <a:xfrm>
            <a:off x="594360" y="381001"/>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03850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5" name="Picture 14"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8/31/2017</a:t>
            </a:fld>
            <a:endParaRPr lang="en-US" dirty="0"/>
          </a:p>
        </p:txBody>
      </p:sp>
      <p:sp>
        <p:nvSpPr>
          <p:cNvPr id="6" name="Footer Placeholder 5"/>
          <p:cNvSpPr>
            <a:spLocks noGrp="1"/>
          </p:cNvSpPr>
          <p:nvPr>
            <p:ph type="ftr" sz="quarter" idx="11"/>
          </p:nvPr>
        </p:nvSpPr>
        <p:spPr>
          <a:xfrm>
            <a:off x="594360" y="379438"/>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smtClean="0"/>
              <a:t>‹#›</a:t>
            </a:fld>
            <a:endParaRPr lang="en-US" dirty="0"/>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0921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48A87A34-81AB-432B-8DAE-1953F412C126}" type="datetimeFigureOut">
              <a:rPr lang="en-US" smtClean="0"/>
              <a:pPr/>
              <a:t>8/31/2017</a:t>
            </a:fld>
            <a:endParaRPr lang="en-US" dirty="0"/>
          </a:p>
        </p:txBody>
      </p:sp>
      <p:sp>
        <p:nvSpPr>
          <p:cNvPr id="6" name="Footer Placeholder 5"/>
          <p:cNvSpPr>
            <a:spLocks noGrp="1"/>
          </p:cNvSpPr>
          <p:nvPr>
            <p:ph type="ftr" sz="quarter" idx="11"/>
          </p:nvPr>
        </p:nvSpPr>
        <p:spPr>
          <a:xfrm>
            <a:off x="594360" y="378884"/>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3266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8/31/2017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711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8/31/2017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52102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8048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8/31/2017</a:t>
            </a:fld>
            <a:endParaRPr lang="en-US" dirty="0"/>
          </a:p>
        </p:txBody>
      </p:sp>
      <p:sp>
        <p:nvSpPr>
          <p:cNvPr id="5" name="Footer Placeholder 4"/>
          <p:cNvSpPr>
            <a:spLocks noGrp="1"/>
          </p:cNvSpPr>
          <p:nvPr>
            <p:ph type="ftr" sz="quarter" idx="11"/>
          </p:nvPr>
        </p:nvSpPr>
        <p:spPr>
          <a:xfrm>
            <a:off x="594360" y="381001"/>
            <a:ext cx="4830656" cy="365125"/>
          </a:xfrm>
        </p:spPr>
        <p:txBody>
          <a:bodyPr/>
          <a:lstStyle/>
          <a:p>
            <a:endParaRPr lang="en-US" dirty="0"/>
          </a:p>
        </p:txBody>
      </p:sp>
      <p:sp>
        <p:nvSpPr>
          <p:cNvPr id="6" name="Slide Number Placeholder 5"/>
          <p:cNvSpPr>
            <a:spLocks noGrp="1"/>
          </p:cNvSpPr>
          <p:nvPr>
            <p:ph type="sldNum" sz="quarter" idx="12"/>
          </p:nvPr>
        </p:nvSpPr>
        <p:spPr>
          <a:xfrm>
            <a:off x="7882466" y="381001"/>
            <a:ext cx="667174"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473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1166"/>
            <a:ext cx="2350790" cy="2390428"/>
          </a:xfrm>
          <a:prstGeom prst="rect">
            <a:avLst/>
          </a:prstGeom>
        </p:spPr>
      </p:pic>
    </p:spTree>
    <p:extLst>
      <p:ext uri="{BB962C8B-B14F-4D97-AF65-F5344CB8AC3E}">
        <p14:creationId xmlns:p14="http://schemas.microsoft.com/office/powerpoint/2010/main" val="1868131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8/31/2017</a:t>
            </a:fld>
            <a:endParaRPr lang="en-US" dirty="0"/>
          </a:p>
        </p:txBody>
      </p:sp>
      <p:sp>
        <p:nvSpPr>
          <p:cNvPr id="5" name="Footer Placeholder 4"/>
          <p:cNvSpPr>
            <a:spLocks noGrp="1"/>
          </p:cNvSpPr>
          <p:nvPr>
            <p:ph type="ftr" sz="quarter" idx="11"/>
          </p:nvPr>
        </p:nvSpPr>
        <p:spPr>
          <a:xfrm>
            <a:off x="594360" y="381001"/>
            <a:ext cx="4830656" cy="365125"/>
          </a:xfrm>
        </p:spPr>
        <p:txBody>
          <a:bodyPr/>
          <a:lstStyle/>
          <a:p>
            <a:endParaRPr lang="en-US" dirty="0"/>
          </a:p>
        </p:txBody>
      </p:sp>
      <p:sp>
        <p:nvSpPr>
          <p:cNvPr id="6" name="Slide Number Placeholder 5"/>
          <p:cNvSpPr>
            <a:spLocks noGrp="1"/>
          </p:cNvSpPr>
          <p:nvPr>
            <p:ph type="sldNum" sz="quarter" idx="12"/>
          </p:nvPr>
        </p:nvSpPr>
        <p:spPr>
          <a:xfrm>
            <a:off x="7882466" y="381001"/>
            <a:ext cx="667173"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4594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8/31/2017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66830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8/31/2017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5197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8/31/2017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3727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8/31/2017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58828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181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27972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8/31/2017</a:t>
            </a:fld>
            <a:endParaRPr lang="en-US" dirty="0"/>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4479231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ICS%20270%20Final%20Project/Source%20Documents/SD_Striker.pdf"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ICS%20270%20Final%20Project/Source%20Documents/SD_Helper.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ICS%20270%20Final%20Project/Source%20Documents/SD_Dungeon.pdf"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ICS%20270%20Final%20Project/Source%20Documents/SD_Monster.pdf"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onsterStrikeDatabase.accdb"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About.pdf"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elp.pdf"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ntenance.pdf"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 y="1860789"/>
            <a:ext cx="5900057" cy="1825096"/>
          </a:xfrm>
        </p:spPr>
        <p:txBody>
          <a:bodyPr>
            <a:normAutofit fontScale="90000"/>
          </a:bodyPr>
          <a:lstStyle/>
          <a:p>
            <a:pPr algn="ctr"/>
            <a:r>
              <a:rPr lang="en-US" dirty="0"/>
              <a:t>Monster Strike Database</a:t>
            </a:r>
          </a:p>
        </p:txBody>
      </p:sp>
      <p:sp>
        <p:nvSpPr>
          <p:cNvPr id="3" name="Subtitle 2"/>
          <p:cNvSpPr>
            <a:spLocks noGrp="1"/>
          </p:cNvSpPr>
          <p:nvPr>
            <p:ph type="subTitle" idx="1"/>
          </p:nvPr>
        </p:nvSpPr>
        <p:spPr>
          <a:xfrm>
            <a:off x="1516743" y="4077149"/>
            <a:ext cx="9448800" cy="1927547"/>
          </a:xfrm>
        </p:spPr>
        <p:txBody>
          <a:bodyPr>
            <a:normAutofit lnSpcReduction="10000"/>
          </a:bodyPr>
          <a:lstStyle/>
          <a:p>
            <a:r>
              <a:rPr lang="en-US" dirty="0"/>
              <a:t>Presented by: </a:t>
            </a:r>
          </a:p>
          <a:p>
            <a:r>
              <a:rPr lang="en-US" dirty="0"/>
              <a:t>	Brant-Andrew Cruz </a:t>
            </a:r>
          </a:p>
          <a:p>
            <a:r>
              <a:rPr lang="en-US" dirty="0"/>
              <a:t>	Sarah Ito</a:t>
            </a:r>
          </a:p>
          <a:p>
            <a:r>
              <a:rPr lang="en-US" dirty="0"/>
              <a:t>	Kelcie Wade</a:t>
            </a:r>
          </a:p>
          <a:p>
            <a:r>
              <a:rPr lang="en-US" dirty="0"/>
              <a:t>	Jason Len</a:t>
            </a:r>
          </a:p>
        </p:txBody>
      </p:sp>
    </p:spTree>
    <p:extLst>
      <p:ext uri="{BB962C8B-B14F-4D97-AF65-F5344CB8AC3E}">
        <p14:creationId xmlns:p14="http://schemas.microsoft.com/office/powerpoint/2010/main" val="2138410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7823"/>
          <a:stretch/>
        </p:blipFill>
        <p:spPr>
          <a:xfrm>
            <a:off x="128573" y="1652901"/>
            <a:ext cx="8810726" cy="5043386"/>
          </a:xfrm>
          <a:prstGeom prst="rect">
            <a:avLst/>
          </a:prstGeom>
        </p:spPr>
      </p:pic>
      <p:sp>
        <p:nvSpPr>
          <p:cNvPr id="6" name="Oval 5"/>
          <p:cNvSpPr/>
          <p:nvPr/>
        </p:nvSpPr>
        <p:spPr>
          <a:xfrm>
            <a:off x="-210264" y="3736344"/>
            <a:ext cx="1575881" cy="1348902"/>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716454" y="3492523"/>
            <a:ext cx="1575881" cy="1348902"/>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716454" y="5509098"/>
            <a:ext cx="1575881" cy="1348902"/>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060301" y="501459"/>
            <a:ext cx="70836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Project Schedule: Pert B</a:t>
            </a:r>
          </a:p>
        </p:txBody>
      </p:sp>
    </p:spTree>
    <p:extLst>
      <p:ext uri="{BB962C8B-B14F-4D97-AF65-F5344CB8AC3E}">
        <p14:creationId xmlns:p14="http://schemas.microsoft.com/office/powerpoint/2010/main" val="319719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986" b="8314"/>
          <a:stretch/>
        </p:blipFill>
        <p:spPr>
          <a:xfrm>
            <a:off x="256419" y="1604494"/>
            <a:ext cx="8742438" cy="5046133"/>
          </a:xfrm>
          <a:prstGeom prst="rect">
            <a:avLst/>
          </a:prstGeom>
        </p:spPr>
      </p:pic>
      <p:sp>
        <p:nvSpPr>
          <p:cNvPr id="9" name="Oval 8"/>
          <p:cNvSpPr/>
          <p:nvPr/>
        </p:nvSpPr>
        <p:spPr>
          <a:xfrm>
            <a:off x="1463164" y="2553932"/>
            <a:ext cx="1575881" cy="1348902"/>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463163" y="5272399"/>
            <a:ext cx="1575881" cy="1348902"/>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2060301" y="486945"/>
            <a:ext cx="7083699" cy="1293028"/>
          </a:xfrm>
        </p:spPr>
        <p:txBody>
          <a:bodyPr/>
          <a:lstStyle/>
          <a:p>
            <a:r>
              <a:rPr lang="en-US" dirty="0"/>
              <a:t>Project Schedule: Pert C</a:t>
            </a:r>
          </a:p>
        </p:txBody>
      </p:sp>
    </p:spTree>
    <p:extLst>
      <p:ext uri="{BB962C8B-B14F-4D97-AF65-F5344CB8AC3E}">
        <p14:creationId xmlns:p14="http://schemas.microsoft.com/office/powerpoint/2010/main" val="168643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Analysis:  Overview</a:t>
            </a:r>
          </a:p>
        </p:txBody>
      </p:sp>
      <p:sp>
        <p:nvSpPr>
          <p:cNvPr id="3" name="Content Placeholder 2"/>
          <p:cNvSpPr>
            <a:spLocks noGrp="1"/>
          </p:cNvSpPr>
          <p:nvPr>
            <p:ph idx="1"/>
          </p:nvPr>
        </p:nvSpPr>
        <p:spPr/>
        <p:txBody>
          <a:bodyPr>
            <a:normAutofit fontScale="92500" lnSpcReduction="20000"/>
          </a:bodyPr>
          <a:lstStyle/>
          <a:p>
            <a:endParaRPr lang="en-US" dirty="0"/>
          </a:p>
          <a:p>
            <a:pPr algn="just"/>
            <a:r>
              <a:rPr lang="en-US" dirty="0"/>
              <a:t>Currently there is no system in place that addresses the goals of this project. </a:t>
            </a:r>
          </a:p>
          <a:p>
            <a:pPr algn="just"/>
            <a:r>
              <a:rPr lang="en-US" dirty="0"/>
              <a:t>Based upon multiple surveys and interviews with various players and administrators of this game, our team has designed a new database and software system that will increase the productivity and enjoyment of the players of this game. </a:t>
            </a:r>
          </a:p>
          <a:p>
            <a:pPr algn="just"/>
            <a:r>
              <a:rPr lang="en-US" dirty="0"/>
              <a:t>While this system is designed to be used with the original Monster Strike game, its operating platform will be a separate department from the actual game.</a:t>
            </a:r>
          </a:p>
          <a:p>
            <a:pPr algn="just"/>
            <a:r>
              <a:rPr lang="en-US" dirty="0"/>
              <a:t>This new system will provide an environment in which all end-users and managers have access to real-time data, and there by allowing for a better game experience in which the users can better help out and get help in their game play from their Monster Strike community. </a:t>
            </a:r>
          </a:p>
        </p:txBody>
      </p:sp>
    </p:spTree>
    <p:extLst>
      <p:ext uri="{BB962C8B-B14F-4D97-AF65-F5344CB8AC3E}">
        <p14:creationId xmlns:p14="http://schemas.microsoft.com/office/powerpoint/2010/main" val="20778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764373"/>
            <a:ext cx="6575576" cy="1293028"/>
          </a:xfrm>
        </p:spPr>
        <p:txBody>
          <a:bodyPr>
            <a:normAutofit/>
          </a:bodyPr>
          <a:lstStyle/>
          <a:p>
            <a:r>
              <a:rPr lang="en-US" dirty="0"/>
              <a:t>Feasibility Analysis:  Economic Overview</a:t>
            </a:r>
          </a:p>
        </p:txBody>
      </p:sp>
      <p:sp>
        <p:nvSpPr>
          <p:cNvPr id="3" name="Content Placeholder 2"/>
          <p:cNvSpPr>
            <a:spLocks noGrp="1"/>
          </p:cNvSpPr>
          <p:nvPr>
            <p:ph idx="1"/>
          </p:nvPr>
        </p:nvSpPr>
        <p:spPr>
          <a:xfrm>
            <a:off x="494211" y="2254373"/>
            <a:ext cx="7746819" cy="4385247"/>
          </a:xfrm>
        </p:spPr>
        <p:txBody>
          <a:bodyPr>
            <a:normAutofit/>
          </a:bodyPr>
          <a:lstStyle/>
          <a:p>
            <a:r>
              <a:rPr lang="en-US" dirty="0"/>
              <a:t>Tangible Benefits</a:t>
            </a:r>
          </a:p>
          <a:p>
            <a:pPr lvl="1"/>
            <a:r>
              <a:rPr lang="en-US" dirty="0"/>
              <a:t>proposed $6/year subscription fee at an estimated 3 million subscription.  </a:t>
            </a:r>
          </a:p>
          <a:p>
            <a:pPr lvl="1"/>
            <a:endParaRPr lang="en-US" dirty="0"/>
          </a:p>
          <a:p>
            <a:r>
              <a:rPr lang="en-US" dirty="0"/>
              <a:t>Intangible Benefits</a:t>
            </a:r>
          </a:p>
          <a:p>
            <a:pPr lvl="1" algn="just"/>
            <a:r>
              <a:rPr lang="en-US" dirty="0"/>
              <a:t>Fosters the comradery of the Monster Strike game, so users enjoyment of the game increases. </a:t>
            </a:r>
          </a:p>
          <a:p>
            <a:pPr lvl="1" algn="just"/>
            <a:endParaRPr lang="en-US" dirty="0"/>
          </a:p>
          <a:p>
            <a:r>
              <a:rPr lang="en-US" dirty="0"/>
              <a:t>Cost</a:t>
            </a:r>
          </a:p>
          <a:p>
            <a:pPr lvl="1"/>
            <a:r>
              <a:rPr lang="en-US" dirty="0"/>
              <a:t>One-Time</a:t>
            </a:r>
          </a:p>
          <a:p>
            <a:pPr lvl="1"/>
            <a:r>
              <a:rPr lang="en-US" dirty="0"/>
              <a:t>Recurring</a:t>
            </a:r>
          </a:p>
        </p:txBody>
      </p:sp>
    </p:spTree>
    <p:extLst>
      <p:ext uri="{BB962C8B-B14F-4D97-AF65-F5344CB8AC3E}">
        <p14:creationId xmlns:p14="http://schemas.microsoft.com/office/powerpoint/2010/main" val="114667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Feasibility Analysis:  Economic Optimistic</a:t>
            </a:r>
          </a:p>
        </p:txBody>
      </p:sp>
      <p:pic>
        <p:nvPicPr>
          <p:cNvPr id="4" name="Picture 3"/>
          <p:cNvPicPr>
            <a:picLocks noChangeAspect="1"/>
          </p:cNvPicPr>
          <p:nvPr/>
        </p:nvPicPr>
        <p:blipFill>
          <a:blip r:embed="rId2"/>
          <a:stretch>
            <a:fillRect/>
          </a:stretch>
        </p:blipFill>
        <p:spPr>
          <a:xfrm>
            <a:off x="106438" y="1953562"/>
            <a:ext cx="8950476" cy="4758077"/>
          </a:xfrm>
          <a:prstGeom prst="rect">
            <a:avLst/>
          </a:prstGeom>
        </p:spPr>
      </p:pic>
    </p:spTree>
    <p:extLst>
      <p:ext uri="{BB962C8B-B14F-4D97-AF65-F5344CB8AC3E}">
        <p14:creationId xmlns:p14="http://schemas.microsoft.com/office/powerpoint/2010/main" val="2252092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Feasibility Analysis:  Economic Pessimistic</a:t>
            </a:r>
          </a:p>
        </p:txBody>
      </p:sp>
      <p:pic>
        <p:nvPicPr>
          <p:cNvPr id="4" name="Picture 3"/>
          <p:cNvPicPr>
            <a:picLocks noChangeAspect="1"/>
          </p:cNvPicPr>
          <p:nvPr/>
        </p:nvPicPr>
        <p:blipFill>
          <a:blip r:embed="rId2"/>
          <a:stretch>
            <a:fillRect/>
          </a:stretch>
        </p:blipFill>
        <p:spPr>
          <a:xfrm>
            <a:off x="91512" y="1971347"/>
            <a:ext cx="8921859" cy="4796537"/>
          </a:xfrm>
          <a:prstGeom prst="rect">
            <a:avLst/>
          </a:prstGeom>
        </p:spPr>
      </p:pic>
    </p:spTree>
    <p:extLst>
      <p:ext uri="{BB962C8B-B14F-4D97-AF65-F5344CB8AC3E}">
        <p14:creationId xmlns:p14="http://schemas.microsoft.com/office/powerpoint/2010/main" val="2244952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Analysis:  Operational</a:t>
            </a:r>
          </a:p>
        </p:txBody>
      </p:sp>
      <p:sp>
        <p:nvSpPr>
          <p:cNvPr id="3" name="Content Placeholder 2"/>
          <p:cNvSpPr>
            <a:spLocks noGrp="1"/>
          </p:cNvSpPr>
          <p:nvPr>
            <p:ph idx="1"/>
          </p:nvPr>
        </p:nvSpPr>
        <p:spPr/>
        <p:txBody>
          <a:bodyPr>
            <a:normAutofit lnSpcReduction="10000"/>
          </a:bodyPr>
          <a:lstStyle/>
          <a:p>
            <a:pPr marL="0" indent="0">
              <a:buNone/>
            </a:pPr>
            <a:r>
              <a:rPr lang="en-US" sz="2400" dirty="0"/>
              <a:t>There is no current operation that provides the users or management with these proposed features. As such, this will be a newly created department that will not affect any other aspects of the company. This new system will allow users to access the game data in an online database of both their own “Monster Boxes” as well as other users. In this manner users will be able to find the appropriate support for the missions that they are currently on by selecting the appropriate players show have complimentary monsters to join them in the real-time game play. This will be done through an external interface and will not affect the original game environment. </a:t>
            </a:r>
          </a:p>
        </p:txBody>
      </p:sp>
    </p:spTree>
    <p:extLst>
      <p:ext uri="{BB962C8B-B14F-4D97-AF65-F5344CB8AC3E}">
        <p14:creationId xmlns:p14="http://schemas.microsoft.com/office/powerpoint/2010/main" val="1000753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Analysis:  Technical</a:t>
            </a:r>
          </a:p>
        </p:txBody>
      </p:sp>
      <p:sp>
        <p:nvSpPr>
          <p:cNvPr id="3" name="Content Placeholder 2"/>
          <p:cNvSpPr>
            <a:spLocks noGrp="1"/>
          </p:cNvSpPr>
          <p:nvPr>
            <p:ph idx="1"/>
          </p:nvPr>
        </p:nvSpPr>
        <p:spPr/>
        <p:txBody>
          <a:bodyPr>
            <a:normAutofit/>
          </a:bodyPr>
          <a:lstStyle/>
          <a:p>
            <a:pPr marL="0" indent="0">
              <a:buNone/>
            </a:pPr>
            <a:r>
              <a:rPr lang="en-US" sz="2400" dirty="0"/>
              <a:t>The proposed system will integrate an online database with a website to foster a greater sense of community for the Monster Strike players. The backbone of the software is the Microsoft package with emphasis on Microsoft Access. The reason for this choice is most users and company employees are familiar with the Microsoft interface and will reduce the amount of training needed to use the system. (People want to play the game, and not have to spend their time figuring out the system.) </a:t>
            </a:r>
          </a:p>
        </p:txBody>
      </p:sp>
    </p:spTree>
    <p:extLst>
      <p:ext uri="{BB962C8B-B14F-4D97-AF65-F5344CB8AC3E}">
        <p14:creationId xmlns:p14="http://schemas.microsoft.com/office/powerpoint/2010/main" val="4155887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Analysis:  Schedule</a:t>
            </a:r>
          </a:p>
        </p:txBody>
      </p:sp>
      <p:sp>
        <p:nvSpPr>
          <p:cNvPr id="3" name="Content Placeholder 2"/>
          <p:cNvSpPr>
            <a:spLocks noGrp="1"/>
          </p:cNvSpPr>
          <p:nvPr>
            <p:ph idx="1"/>
          </p:nvPr>
        </p:nvSpPr>
        <p:spPr/>
        <p:txBody>
          <a:bodyPr>
            <a:normAutofit/>
          </a:bodyPr>
          <a:lstStyle/>
          <a:p>
            <a:pPr marL="0" indent="0">
              <a:buNone/>
            </a:pPr>
            <a:r>
              <a:rPr lang="en-US" sz="2400" dirty="0"/>
              <a:t>The development team has proposed a timeline that is compatible with the time frame allotted. For more information see the PERT or Gantt timelines. As this will be a newly created department that will be run off its own web and database servers, it is expected to cause no disruptions to any existing operations. </a:t>
            </a:r>
            <a:endParaRPr lang="en-US" sz="2800" dirty="0"/>
          </a:p>
        </p:txBody>
      </p:sp>
    </p:spTree>
    <p:extLst>
      <p:ext uri="{BB962C8B-B14F-4D97-AF65-F5344CB8AC3E}">
        <p14:creationId xmlns:p14="http://schemas.microsoft.com/office/powerpoint/2010/main" val="2730783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Feasibility Analysis:  </a:t>
            </a:r>
            <a:br>
              <a:rPr lang="en-US" dirty="0"/>
            </a:br>
            <a:r>
              <a:rPr lang="en-US" dirty="0"/>
              <a:t>Legal and Contractual</a:t>
            </a:r>
          </a:p>
        </p:txBody>
      </p:sp>
      <p:sp>
        <p:nvSpPr>
          <p:cNvPr id="3" name="Content Placeholder 2"/>
          <p:cNvSpPr>
            <a:spLocks noGrp="1"/>
          </p:cNvSpPr>
          <p:nvPr>
            <p:ph idx="1"/>
          </p:nvPr>
        </p:nvSpPr>
        <p:spPr>
          <a:xfrm>
            <a:off x="202055" y="2057401"/>
            <a:ext cx="8685272" cy="4580466"/>
          </a:xfrm>
        </p:spPr>
        <p:txBody>
          <a:bodyPr>
            <a:normAutofit/>
          </a:bodyPr>
          <a:lstStyle/>
          <a:p>
            <a:pPr marL="0" indent="0" algn="just">
              <a:buNone/>
            </a:pPr>
            <a:r>
              <a:rPr lang="en-US" sz="2400" dirty="0"/>
              <a:t>Based in California, Home of the MIXI cooperation</a:t>
            </a:r>
          </a:p>
          <a:p>
            <a:pPr algn="just"/>
            <a:r>
              <a:rPr lang="en-US" dirty="0"/>
              <a:t>§92F-3, CRS, defines “government record” and “personal record” as used in Chapter 92F, Uniform Information Practices Act (Modified). Chapter 626, CRS, Title X, Rule 1001, defines “public record” as part of the Rules of Evidence. </a:t>
            </a:r>
          </a:p>
          <a:p>
            <a:pPr algn="just"/>
            <a:r>
              <a:rPr lang="en-US" dirty="0"/>
              <a:t>Act 135, SLH 2006 (SB 2290 SD2, HD1, CD1), relating to Protection from Security Breaches </a:t>
            </a:r>
          </a:p>
          <a:p>
            <a:pPr algn="just"/>
            <a:r>
              <a:rPr lang="en-US" dirty="0"/>
              <a:t>Act 136, SLH 2006 (SB2292 SD2, HD1, CD1), relating to Destruction of Personal Information Records </a:t>
            </a:r>
          </a:p>
          <a:p>
            <a:pPr algn="just"/>
            <a:r>
              <a:rPr lang="en-US" dirty="0"/>
              <a:t>Act 137, SLH 2006 (SB2293 SD2, HD1, CD1), relating to Social Security Number (SSN) Protection </a:t>
            </a:r>
          </a:p>
          <a:p>
            <a:pPr algn="just"/>
            <a:r>
              <a:rPr lang="en-US" dirty="0"/>
              <a:t>Act 135, SLH 2006 and Act 136, SLH 2006  Billing</a:t>
            </a:r>
            <a:endParaRPr lang="en-US" sz="2400" dirty="0"/>
          </a:p>
        </p:txBody>
      </p:sp>
      <p:pic>
        <p:nvPicPr>
          <p:cNvPr id="1030" name="Picture 6" descr="http://cdn.lifezette.com/wp-content/uploads/2015/09/E-for-Everyo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97090">
            <a:off x="7920663" y="5718540"/>
            <a:ext cx="698123" cy="97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36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Overview: Background</a:t>
            </a:r>
            <a:br>
              <a:rPr lang="en-US" dirty="0"/>
            </a:br>
            <a:r>
              <a:rPr lang="en-US" dirty="0"/>
              <a:t>the Monster Strike Game</a:t>
            </a:r>
          </a:p>
        </p:txBody>
      </p:sp>
      <p:sp>
        <p:nvSpPr>
          <p:cNvPr id="3" name="Content Placeholder 2"/>
          <p:cNvSpPr>
            <a:spLocks noGrp="1"/>
          </p:cNvSpPr>
          <p:nvPr>
            <p:ph idx="1"/>
          </p:nvPr>
        </p:nvSpPr>
        <p:spPr/>
        <p:txBody>
          <a:bodyPr>
            <a:normAutofit/>
          </a:bodyPr>
          <a:lstStyle/>
          <a:p>
            <a:pPr marL="0" indent="0" algn="just">
              <a:buNone/>
            </a:pPr>
            <a:r>
              <a:rPr lang="en-US" sz="3600" dirty="0"/>
              <a:t>Monster Strike is like many mobile device games that have collectable monsters/characters with varying characteristics that pertain to each game.  </a:t>
            </a:r>
          </a:p>
        </p:txBody>
      </p:sp>
    </p:spTree>
    <p:extLst>
      <p:ext uri="{BB962C8B-B14F-4D97-AF65-F5344CB8AC3E}">
        <p14:creationId xmlns:p14="http://schemas.microsoft.com/office/powerpoint/2010/main" val="3436870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Analysis:  Political</a:t>
            </a:r>
          </a:p>
        </p:txBody>
      </p:sp>
      <p:sp>
        <p:nvSpPr>
          <p:cNvPr id="3" name="Content Placeholder 2"/>
          <p:cNvSpPr>
            <a:spLocks noGrp="1"/>
          </p:cNvSpPr>
          <p:nvPr>
            <p:ph idx="1"/>
          </p:nvPr>
        </p:nvSpPr>
        <p:spPr/>
        <p:txBody>
          <a:bodyPr>
            <a:normAutofit/>
          </a:bodyPr>
          <a:lstStyle/>
          <a:p>
            <a:pPr marL="0" indent="0">
              <a:buNone/>
            </a:pPr>
            <a:r>
              <a:rPr lang="en-US" sz="2400" dirty="0"/>
              <a:t>This system is for use with a free international game that users voluntarily play. For users to use this system, there is a monthly/yearly subscription that users voluntarily choose to play and can cancel at any time, there is no foreseen political impact. Therefore, a Political feasibility is not needed at this time. </a:t>
            </a:r>
            <a:endParaRPr lang="en-US" sz="2800" dirty="0"/>
          </a:p>
        </p:txBody>
      </p:sp>
      <p:pic>
        <p:nvPicPr>
          <p:cNvPr id="4" name="Picture 6" descr="http://cdn.lifezette.com/wp-content/uploads/2015/09/E-for-Everyo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97090">
            <a:off x="7920663" y="5718540"/>
            <a:ext cx="698123" cy="97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133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Dataflow Diagram:</a:t>
            </a:r>
            <a:br>
              <a:rPr lang="en-US" dirty="0"/>
            </a:br>
            <a:r>
              <a:rPr lang="en-US" dirty="0"/>
              <a:t>Context Diagram</a:t>
            </a:r>
          </a:p>
        </p:txBody>
      </p:sp>
      <p:pic>
        <p:nvPicPr>
          <p:cNvPr id="4" name="Picture 3"/>
          <p:cNvPicPr>
            <a:picLocks noChangeAspect="1"/>
          </p:cNvPicPr>
          <p:nvPr/>
        </p:nvPicPr>
        <p:blipFill>
          <a:blip r:embed="rId2"/>
          <a:stretch>
            <a:fillRect/>
          </a:stretch>
        </p:blipFill>
        <p:spPr>
          <a:xfrm>
            <a:off x="135467" y="1919592"/>
            <a:ext cx="8955314" cy="4773039"/>
          </a:xfrm>
          <a:prstGeom prst="rect">
            <a:avLst/>
          </a:prstGeom>
        </p:spPr>
      </p:pic>
    </p:spTree>
    <p:extLst>
      <p:ext uri="{BB962C8B-B14F-4D97-AF65-F5344CB8AC3E}">
        <p14:creationId xmlns:p14="http://schemas.microsoft.com/office/powerpoint/2010/main" val="4179277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1599" y="1628997"/>
            <a:ext cx="8877905" cy="5032442"/>
          </a:xfrm>
          <a:prstGeom prst="rect">
            <a:avLst/>
          </a:prstGeom>
        </p:spPr>
      </p:pic>
      <p:sp>
        <p:nvSpPr>
          <p:cNvPr id="2" name="Title 1"/>
          <p:cNvSpPr>
            <a:spLocks noGrp="1"/>
          </p:cNvSpPr>
          <p:nvPr>
            <p:ph type="title"/>
          </p:nvPr>
        </p:nvSpPr>
        <p:spPr/>
        <p:txBody>
          <a:bodyPr/>
          <a:lstStyle/>
          <a:p>
            <a:r>
              <a:rPr lang="en-US" dirty="0"/>
              <a:t>Dataflow Diagram:</a:t>
            </a:r>
            <a:br>
              <a:rPr lang="en-US" dirty="0"/>
            </a:br>
            <a:r>
              <a:rPr lang="en-US" dirty="0"/>
              <a:t>Level 0</a:t>
            </a:r>
          </a:p>
        </p:txBody>
      </p:sp>
    </p:spTree>
    <p:extLst>
      <p:ext uri="{BB962C8B-B14F-4D97-AF65-F5344CB8AC3E}">
        <p14:creationId xmlns:p14="http://schemas.microsoft.com/office/powerpoint/2010/main" val="2436749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Documents</a:t>
            </a:r>
          </a:p>
        </p:txBody>
      </p:sp>
      <p:pic>
        <p:nvPicPr>
          <p:cNvPr id="4" name="Content Placeholder 3">
            <a:hlinkClick r:id="rId2" action="ppaction://hlinkfile"/>
          </p:cNvPr>
          <p:cNvPicPr>
            <a:picLocks noGrp="1" noChangeAspect="1"/>
          </p:cNvPicPr>
          <p:nvPr>
            <p:ph idx="1"/>
          </p:nvPr>
        </p:nvPicPr>
        <p:blipFill>
          <a:blip r:embed="rId3"/>
          <a:stretch>
            <a:fillRect/>
          </a:stretch>
        </p:blipFill>
        <p:spPr>
          <a:xfrm>
            <a:off x="594699" y="1783071"/>
            <a:ext cx="3593405" cy="4702376"/>
          </a:xfrm>
          <a:prstGeom prst="rect">
            <a:avLst/>
          </a:prstGeom>
          <a:ln>
            <a:solidFill>
              <a:schemeClr val="tx1"/>
            </a:solidFill>
          </a:ln>
          <a:effectLst>
            <a:outerShdw blurRad="50800" dist="38100" dir="8100000" algn="tr" rotWithShape="0">
              <a:prstClr val="black">
                <a:alpha val="40000"/>
              </a:prstClr>
            </a:outerShdw>
          </a:effectLst>
        </p:spPr>
      </p:pic>
      <p:pic>
        <p:nvPicPr>
          <p:cNvPr id="5" name="Picture 4">
            <a:hlinkClick r:id="rId4" action="ppaction://hlinkfile"/>
          </p:cNvPr>
          <p:cNvPicPr>
            <a:picLocks noChangeAspect="1"/>
          </p:cNvPicPr>
          <p:nvPr/>
        </p:nvPicPr>
        <p:blipFill>
          <a:blip r:embed="rId5"/>
          <a:stretch>
            <a:fillRect/>
          </a:stretch>
        </p:blipFill>
        <p:spPr>
          <a:xfrm>
            <a:off x="4937991" y="1783071"/>
            <a:ext cx="3611649" cy="4705741"/>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94109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Documents</a:t>
            </a:r>
          </a:p>
        </p:txBody>
      </p:sp>
      <p:pic>
        <p:nvPicPr>
          <p:cNvPr id="6" name="Picture 5">
            <a:hlinkClick r:id="rId2" action="ppaction://hlinkfile"/>
          </p:cNvPr>
          <p:cNvPicPr>
            <a:picLocks noChangeAspect="1"/>
          </p:cNvPicPr>
          <p:nvPr/>
        </p:nvPicPr>
        <p:blipFill>
          <a:blip r:embed="rId3"/>
          <a:stretch>
            <a:fillRect/>
          </a:stretch>
        </p:blipFill>
        <p:spPr>
          <a:xfrm>
            <a:off x="564719" y="1783070"/>
            <a:ext cx="3618039" cy="4705741"/>
          </a:xfrm>
          <a:prstGeom prst="rect">
            <a:avLst/>
          </a:prstGeom>
          <a:ln>
            <a:solidFill>
              <a:schemeClr val="tx1"/>
            </a:solidFill>
          </a:ln>
          <a:effectLst>
            <a:outerShdw blurRad="50800" dist="38100" dir="8100000" algn="tr" rotWithShape="0">
              <a:prstClr val="black">
                <a:alpha val="40000"/>
              </a:prstClr>
            </a:outerShdw>
          </a:effectLst>
        </p:spPr>
      </p:pic>
      <p:pic>
        <p:nvPicPr>
          <p:cNvPr id="7" name="Picture 6">
            <a:hlinkClick r:id="rId4" action="ppaction://hlinkfile"/>
          </p:cNvPr>
          <p:cNvPicPr>
            <a:picLocks noChangeAspect="1"/>
          </p:cNvPicPr>
          <p:nvPr/>
        </p:nvPicPr>
        <p:blipFill>
          <a:blip r:embed="rId5"/>
          <a:stretch>
            <a:fillRect/>
          </a:stretch>
        </p:blipFill>
        <p:spPr>
          <a:xfrm>
            <a:off x="4926060" y="1783071"/>
            <a:ext cx="3623580" cy="4705741"/>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518522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Database</a:t>
            </a:r>
          </a:p>
        </p:txBody>
      </p:sp>
      <p:pic>
        <p:nvPicPr>
          <p:cNvPr id="11" name="Picture 10"/>
          <p:cNvPicPr>
            <a:picLocks noChangeAspect="1"/>
          </p:cNvPicPr>
          <p:nvPr/>
        </p:nvPicPr>
        <p:blipFill>
          <a:blip r:embed="rId2"/>
          <a:stretch>
            <a:fillRect/>
          </a:stretch>
        </p:blipFill>
        <p:spPr>
          <a:xfrm>
            <a:off x="349692" y="1708826"/>
            <a:ext cx="8307927" cy="4904379"/>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80140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Database Application</a:t>
            </a:r>
          </a:p>
        </p:txBody>
      </p:sp>
      <p:pic>
        <p:nvPicPr>
          <p:cNvPr id="9" name="Picture 8">
            <a:hlinkClick r:id="rId2" action="ppaction://hlinkfile"/>
          </p:cNvPr>
          <p:cNvPicPr>
            <a:picLocks noChangeAspect="1"/>
          </p:cNvPicPr>
          <p:nvPr/>
        </p:nvPicPr>
        <p:blipFill>
          <a:blip r:embed="rId3"/>
          <a:stretch>
            <a:fillRect/>
          </a:stretch>
        </p:blipFill>
        <p:spPr>
          <a:xfrm>
            <a:off x="1781667" y="2363936"/>
            <a:ext cx="5726038" cy="394716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406324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a:t>
            </a:r>
            <a:br>
              <a:rPr lang="en-US" dirty="0"/>
            </a:br>
            <a:r>
              <a:rPr lang="en-US" dirty="0"/>
              <a:t>About</a:t>
            </a:r>
          </a:p>
        </p:txBody>
      </p:sp>
      <p:pic>
        <p:nvPicPr>
          <p:cNvPr id="4" name="Picture 3">
            <a:hlinkClick r:id="rId2" action="ppaction://hlinkfile"/>
          </p:cNvPr>
          <p:cNvPicPr>
            <a:picLocks noChangeAspect="1"/>
          </p:cNvPicPr>
          <p:nvPr/>
        </p:nvPicPr>
        <p:blipFill>
          <a:blip r:embed="rId3"/>
          <a:stretch>
            <a:fillRect/>
          </a:stretch>
        </p:blipFill>
        <p:spPr>
          <a:xfrm>
            <a:off x="407751" y="1984443"/>
            <a:ext cx="3565008" cy="4633330"/>
          </a:xfrm>
          <a:prstGeom prst="rect">
            <a:avLst/>
          </a:prstGeom>
          <a:ln>
            <a:solidFill>
              <a:schemeClr val="tx1"/>
            </a:solidFill>
          </a:ln>
          <a:effectLst>
            <a:outerShdw blurRad="50800" dist="38100" dir="8100000" algn="tr" rotWithShape="0">
              <a:prstClr val="black">
                <a:alpha val="40000"/>
              </a:prstClr>
            </a:outerShdw>
          </a:effectLst>
        </p:spPr>
      </p:pic>
      <p:pic>
        <p:nvPicPr>
          <p:cNvPr id="5" name="Picture 4"/>
          <p:cNvPicPr>
            <a:picLocks noChangeAspect="1"/>
          </p:cNvPicPr>
          <p:nvPr/>
        </p:nvPicPr>
        <p:blipFill>
          <a:blip r:embed="rId4"/>
          <a:stretch>
            <a:fillRect/>
          </a:stretch>
        </p:blipFill>
        <p:spPr>
          <a:xfrm>
            <a:off x="4988506" y="1978116"/>
            <a:ext cx="3561134" cy="4645983"/>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84593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Installation Utility</a:t>
            </a:r>
          </a:p>
        </p:txBody>
      </p:sp>
      <p:pic>
        <p:nvPicPr>
          <p:cNvPr id="4" name="Picture 3"/>
          <p:cNvPicPr>
            <a:picLocks noChangeAspect="1"/>
          </p:cNvPicPr>
          <p:nvPr/>
        </p:nvPicPr>
        <p:blipFill>
          <a:blip r:embed="rId2"/>
          <a:stretch>
            <a:fillRect/>
          </a:stretch>
        </p:blipFill>
        <p:spPr>
          <a:xfrm>
            <a:off x="3503275" y="2704289"/>
            <a:ext cx="2409825" cy="3200400"/>
          </a:xfrm>
          <a:prstGeom prst="rect">
            <a:avLst/>
          </a:prstGeom>
        </p:spPr>
      </p:pic>
    </p:spTree>
    <p:extLst>
      <p:ext uri="{BB962C8B-B14F-4D97-AF65-F5344CB8AC3E}">
        <p14:creationId xmlns:p14="http://schemas.microsoft.com/office/powerpoint/2010/main" val="374121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a:t>
            </a:r>
            <a:br>
              <a:rPr lang="en-US" dirty="0"/>
            </a:br>
            <a:r>
              <a:rPr lang="en-US" dirty="0"/>
              <a:t>User Manual</a:t>
            </a:r>
          </a:p>
        </p:txBody>
      </p:sp>
      <p:pic>
        <p:nvPicPr>
          <p:cNvPr id="3" name="Picture 2">
            <a:hlinkClick r:id="rId2" action="ppaction://hlinkfile"/>
          </p:cNvPr>
          <p:cNvPicPr>
            <a:picLocks noChangeAspect="1"/>
          </p:cNvPicPr>
          <p:nvPr/>
        </p:nvPicPr>
        <p:blipFill>
          <a:blip r:embed="rId3"/>
          <a:stretch>
            <a:fillRect/>
          </a:stretch>
        </p:blipFill>
        <p:spPr>
          <a:xfrm>
            <a:off x="565921" y="2133599"/>
            <a:ext cx="3248668" cy="4357992"/>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p:nvPicPr>
        <p:blipFill>
          <a:blip r:embed="rId4"/>
          <a:stretch>
            <a:fillRect/>
          </a:stretch>
        </p:blipFill>
        <p:spPr>
          <a:xfrm>
            <a:off x="5234222" y="2057401"/>
            <a:ext cx="3315418" cy="443419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768942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The Project</a:t>
            </a:r>
          </a:p>
        </p:txBody>
      </p:sp>
      <p:sp>
        <p:nvSpPr>
          <p:cNvPr id="3" name="Content Placeholder 2"/>
          <p:cNvSpPr>
            <a:spLocks noGrp="1"/>
          </p:cNvSpPr>
          <p:nvPr>
            <p:ph idx="1"/>
          </p:nvPr>
        </p:nvSpPr>
        <p:spPr/>
        <p:txBody>
          <a:bodyPr>
            <a:normAutofit fontScale="92500" lnSpcReduction="20000"/>
          </a:bodyPr>
          <a:lstStyle/>
          <a:p>
            <a:pPr marL="0" indent="0" algn="just">
              <a:buNone/>
            </a:pPr>
            <a:r>
              <a:rPr lang="en-US" sz="3600" dirty="0"/>
              <a:t>Our organization would be providing a collaborative gaming database specifically for use with the Monster Strike game in which strikers/players could compare data through the database and then converse via social media such as Facebook to see what they can do to help each other's game, or to just show off and gloat.</a:t>
            </a:r>
          </a:p>
          <a:p>
            <a:pPr marL="0" indent="0" algn="just">
              <a:buNone/>
            </a:pPr>
            <a:endParaRPr lang="en-US" sz="3600" dirty="0"/>
          </a:p>
        </p:txBody>
      </p:sp>
      <p:pic>
        <p:nvPicPr>
          <p:cNvPr id="1026" name="Picture 2" descr="http://cdn.shopify.com/s/files/1/0185/5092/products/persons-0012.png?v=1369543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961" y="5398310"/>
            <a:ext cx="543672" cy="560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024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ction="ppaction://hlinkfile"/>
          </p:cNvPr>
          <p:cNvPicPr>
            <a:picLocks noChangeAspect="1"/>
          </p:cNvPicPr>
          <p:nvPr/>
        </p:nvPicPr>
        <p:blipFill>
          <a:blip r:embed="rId3"/>
          <a:stretch>
            <a:fillRect/>
          </a:stretch>
        </p:blipFill>
        <p:spPr>
          <a:xfrm>
            <a:off x="565921" y="2133599"/>
            <a:ext cx="3240417" cy="4357992"/>
          </a:xfrm>
          <a:prstGeom prst="rect">
            <a:avLst/>
          </a:prstGeom>
          <a:ln>
            <a:solidFill>
              <a:schemeClr val="tx1"/>
            </a:solidFill>
          </a:ln>
          <a:effectLst>
            <a:outerShdw blurRad="50800" dist="38100" dir="8100000" algn="tr" rotWithShape="0">
              <a:prstClr val="black">
                <a:alpha val="40000"/>
              </a:prstClr>
            </a:outerShdw>
          </a:effectLst>
        </p:spPr>
      </p:pic>
      <p:pic>
        <p:nvPicPr>
          <p:cNvPr id="4" name="Picture 3"/>
          <p:cNvPicPr>
            <a:picLocks noChangeAspect="1"/>
          </p:cNvPicPr>
          <p:nvPr/>
        </p:nvPicPr>
        <p:blipFill>
          <a:blip r:embed="rId4"/>
          <a:stretch>
            <a:fillRect/>
          </a:stretch>
        </p:blipFill>
        <p:spPr>
          <a:xfrm>
            <a:off x="5234222" y="2057401"/>
            <a:ext cx="3315418" cy="4434190"/>
          </a:xfrm>
          <a:prstGeom prst="rect">
            <a:avLst/>
          </a:prstGeom>
          <a:ln>
            <a:solidFill>
              <a:schemeClr val="tx1"/>
            </a:solidFill>
          </a:ln>
          <a:effectLst>
            <a:outerShdw blurRad="50800" dist="38100" dir="8100000" algn="tr" rotWithShape="0">
              <a:prstClr val="black">
                <a:alpha val="40000"/>
              </a:prstClr>
            </a:outerShdw>
          </a:effectLst>
        </p:spPr>
      </p:pic>
      <p:sp>
        <p:nvSpPr>
          <p:cNvPr id="2" name="Title 1"/>
          <p:cNvSpPr>
            <a:spLocks noGrp="1"/>
          </p:cNvSpPr>
          <p:nvPr>
            <p:ph type="title"/>
          </p:nvPr>
        </p:nvSpPr>
        <p:spPr/>
        <p:txBody>
          <a:bodyPr/>
          <a:lstStyle/>
          <a:p>
            <a:r>
              <a:rPr lang="en-US" dirty="0"/>
              <a:t>Documentation:</a:t>
            </a:r>
            <a:br>
              <a:rPr lang="en-US" dirty="0"/>
            </a:br>
            <a:r>
              <a:rPr lang="en-US" dirty="0"/>
              <a:t>Maintenance Manual</a:t>
            </a:r>
          </a:p>
        </p:txBody>
      </p:sp>
    </p:spTree>
    <p:extLst>
      <p:ext uri="{BB962C8B-B14F-4D97-AF65-F5344CB8AC3E}">
        <p14:creationId xmlns:p14="http://schemas.microsoft.com/office/powerpoint/2010/main" val="35801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Enhancements</a:t>
            </a:r>
          </a:p>
        </p:txBody>
      </p:sp>
      <p:sp>
        <p:nvSpPr>
          <p:cNvPr id="3" name="Content Placeholder 2"/>
          <p:cNvSpPr>
            <a:spLocks noGrp="1"/>
          </p:cNvSpPr>
          <p:nvPr>
            <p:ph idx="1"/>
          </p:nvPr>
        </p:nvSpPr>
        <p:spPr>
          <a:xfrm>
            <a:off x="971974" y="1975867"/>
            <a:ext cx="7340600" cy="4543466"/>
          </a:xfrm>
        </p:spPr>
        <p:txBody>
          <a:bodyPr>
            <a:normAutofit/>
          </a:bodyPr>
          <a:lstStyle/>
          <a:p>
            <a:pPr marL="457200" indent="-457200">
              <a:lnSpc>
                <a:spcPct val="150000"/>
              </a:lnSpc>
              <a:buFont typeface="+mj-lt"/>
              <a:buAutoNum type="arabicPeriod"/>
            </a:pPr>
            <a:r>
              <a:rPr lang="en-US" dirty="0"/>
              <a:t>Individualized User Login and Passwords</a:t>
            </a:r>
          </a:p>
          <a:p>
            <a:pPr marL="457200" indent="-457200">
              <a:lnSpc>
                <a:spcPct val="150000"/>
              </a:lnSpc>
              <a:buFont typeface="+mj-lt"/>
              <a:buAutoNum type="arabicPeriod"/>
            </a:pPr>
            <a:r>
              <a:rPr lang="en-US" dirty="0"/>
              <a:t>On-line Payment System</a:t>
            </a:r>
          </a:p>
          <a:p>
            <a:pPr marL="457200" indent="-457200">
              <a:lnSpc>
                <a:spcPct val="150000"/>
              </a:lnSpc>
              <a:buFont typeface="+mj-lt"/>
              <a:buAutoNum type="arabicPeriod"/>
            </a:pPr>
            <a:r>
              <a:rPr lang="en-US" dirty="0"/>
              <a:t>Cloud Based Database with Webhosting for Live Data – SharePoint and </a:t>
            </a:r>
            <a:r>
              <a:rPr lang="en-US" dirty="0" err="1"/>
              <a:t>RunTime</a:t>
            </a:r>
            <a:endParaRPr lang="en-US" dirty="0"/>
          </a:p>
          <a:p>
            <a:pPr marL="457200" indent="-457200">
              <a:lnSpc>
                <a:spcPct val="150000"/>
              </a:lnSpc>
              <a:buFont typeface="+mj-lt"/>
              <a:buAutoNum type="arabicPeriod"/>
            </a:pPr>
            <a:r>
              <a:rPr lang="en-US" dirty="0"/>
              <a:t>Mobile Version</a:t>
            </a:r>
          </a:p>
          <a:p>
            <a:pPr marL="457200" indent="-457200">
              <a:lnSpc>
                <a:spcPct val="150000"/>
              </a:lnSpc>
              <a:buFont typeface="+mj-lt"/>
              <a:buAutoNum type="arabicPeriod"/>
            </a:pPr>
            <a:r>
              <a:rPr lang="en-US" dirty="0"/>
              <a:t>Live Chat Room</a:t>
            </a:r>
          </a:p>
          <a:p>
            <a:pPr marL="457200" indent="-457200">
              <a:lnSpc>
                <a:spcPct val="150000"/>
              </a:lnSpc>
              <a:buFont typeface="+mj-lt"/>
              <a:buAutoNum type="arabicPeriod"/>
            </a:pPr>
            <a:r>
              <a:rPr lang="en-US" dirty="0"/>
              <a:t>Full Integration into Game Website</a:t>
            </a:r>
          </a:p>
          <a:p>
            <a:pPr marL="0" indent="0">
              <a:buNone/>
            </a:pPr>
            <a:endParaRPr lang="en-US" dirty="0"/>
          </a:p>
        </p:txBody>
      </p:sp>
    </p:spTree>
    <p:extLst>
      <p:ext uri="{BB962C8B-B14F-4D97-AF65-F5344CB8AC3E}">
        <p14:creationId xmlns:p14="http://schemas.microsoft.com/office/powerpoint/2010/main" val="1323579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Enhancements</a:t>
            </a:r>
          </a:p>
        </p:txBody>
      </p:sp>
      <p:sp>
        <p:nvSpPr>
          <p:cNvPr id="3" name="Content Placeholder 2"/>
          <p:cNvSpPr>
            <a:spLocks noGrp="1"/>
          </p:cNvSpPr>
          <p:nvPr>
            <p:ph idx="1"/>
          </p:nvPr>
        </p:nvSpPr>
        <p:spPr>
          <a:xfrm>
            <a:off x="971974" y="1975867"/>
            <a:ext cx="7340600" cy="4543466"/>
          </a:xfrm>
        </p:spPr>
        <p:txBody>
          <a:bodyPr>
            <a:normAutofit/>
          </a:bodyPr>
          <a:lstStyle/>
          <a:p>
            <a:pPr marL="457200" indent="-457200">
              <a:lnSpc>
                <a:spcPct val="150000"/>
              </a:lnSpc>
              <a:buFont typeface="+mj-lt"/>
              <a:buAutoNum type="arabicPeriod" startAt="7"/>
            </a:pPr>
            <a:r>
              <a:rPr lang="en-US" dirty="0"/>
              <a:t>Notification System for Live Games</a:t>
            </a:r>
          </a:p>
          <a:p>
            <a:pPr marL="457200" indent="-457200">
              <a:lnSpc>
                <a:spcPct val="150000"/>
              </a:lnSpc>
              <a:buFont typeface="+mj-lt"/>
              <a:buAutoNum type="arabicPeriod" startAt="7"/>
            </a:pPr>
            <a:r>
              <a:rPr lang="en-US" dirty="0"/>
              <a:t>Notification System for Live On-Line Users</a:t>
            </a:r>
          </a:p>
          <a:p>
            <a:pPr marL="457200" indent="-457200">
              <a:lnSpc>
                <a:spcPct val="150000"/>
              </a:lnSpc>
              <a:buFont typeface="+mj-lt"/>
              <a:buAutoNum type="arabicPeriod" startAt="7"/>
            </a:pPr>
            <a:r>
              <a:rPr lang="en-US" dirty="0"/>
              <a:t>Renaming of All Dungeons</a:t>
            </a:r>
          </a:p>
          <a:p>
            <a:pPr marL="457200" indent="-457200">
              <a:lnSpc>
                <a:spcPct val="150000"/>
              </a:lnSpc>
              <a:buFont typeface="+mj-lt"/>
              <a:buAutoNum type="arabicPeriod" startAt="7"/>
            </a:pPr>
            <a:r>
              <a:rPr lang="en-US" dirty="0"/>
              <a:t>Full Integration of Scripting for Data Entry</a:t>
            </a:r>
          </a:p>
          <a:p>
            <a:pPr marL="457200" indent="-457200">
              <a:lnSpc>
                <a:spcPct val="150000"/>
              </a:lnSpc>
              <a:buFont typeface="+mj-lt"/>
              <a:buAutoNum type="arabicPeriod" startAt="7"/>
            </a:pPr>
            <a:r>
              <a:rPr lang="en-US" dirty="0"/>
              <a:t>Music</a:t>
            </a:r>
          </a:p>
          <a:p>
            <a:pPr marL="457200" indent="-457200">
              <a:lnSpc>
                <a:spcPct val="150000"/>
              </a:lnSpc>
              <a:buFont typeface="+mj-lt"/>
              <a:buAutoNum type="arabicPeriod" startAt="7"/>
            </a:pPr>
            <a:r>
              <a:rPr lang="en-US" dirty="0"/>
              <a:t>Video Playback System of Dungeon Runs</a:t>
            </a:r>
          </a:p>
          <a:p>
            <a:pPr marL="457200" indent="-457200">
              <a:buFont typeface="+mj-lt"/>
              <a:buAutoNum type="arabicPeriod" startAt="7"/>
            </a:pPr>
            <a:endParaRPr lang="en-US" dirty="0"/>
          </a:p>
        </p:txBody>
      </p:sp>
    </p:spTree>
    <p:extLst>
      <p:ext uri="{BB962C8B-B14F-4D97-AF65-F5344CB8AC3E}">
        <p14:creationId xmlns:p14="http://schemas.microsoft.com/office/powerpoint/2010/main" val="650616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Thanks!</a:t>
            </a:r>
          </a:p>
        </p:txBody>
      </p:sp>
      <p:sp>
        <p:nvSpPr>
          <p:cNvPr id="3" name="Subtitle 2"/>
          <p:cNvSpPr>
            <a:spLocks noGrp="1"/>
          </p:cNvSpPr>
          <p:nvPr>
            <p:ph type="subTitle" idx="1"/>
          </p:nvPr>
        </p:nvSpPr>
        <p:spPr/>
        <p:txBody>
          <a:bodyPr/>
          <a:lstStyle/>
          <a:p>
            <a:r>
              <a:rPr lang="en-US" dirty="0"/>
              <a:t>The Monster Strike Database Team</a:t>
            </a:r>
          </a:p>
        </p:txBody>
      </p:sp>
      <p:pic>
        <p:nvPicPr>
          <p:cNvPr id="1026" name="Picture 2" descr="http://www.monsterstrikedatabase.com/monsters/big/7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586" y="48959"/>
            <a:ext cx="3110790" cy="27692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rikeshot.net/sites/default/files/styles/monstermainpage/public/1385.png?itok=gO8N1hH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1" y="1598964"/>
            <a:ext cx="1371062" cy="12192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rikeshot.net/sites/default/files/styles/monstermainpage/public/1032.png?itok=OnYyD0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063" y="5039993"/>
            <a:ext cx="1513529" cy="13513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rikeshot.net/sites/default/files/styles/monstermainpage/public/0793.png?itok=IE7fMDG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602" y="3975101"/>
            <a:ext cx="3114984" cy="27701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rikeshot.net/sites/default/files/styles/monstermainpage/public/ms_port_90013.png?itok=obhaHiJ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64" y="3851041"/>
            <a:ext cx="1434966" cy="127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3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remove" nodeType="afterEffect">
                                  <p:stCondLst>
                                    <p:cond delay="0"/>
                                  </p:stCondLst>
                                  <p:childTnLst>
                                    <p:animEffect transition="out" filter="fade">
                                      <p:cBhvr>
                                        <p:cTn id="6" dur="2000" tmFilter="0, 0; .2, .5; .8, .5; 1, 0"/>
                                        <p:tgtEl>
                                          <p:spTgt spid="1026"/>
                                        </p:tgtEl>
                                      </p:cBhvr>
                                    </p:animEffect>
                                    <p:animScale>
                                      <p:cBhvr>
                                        <p:cTn id="7" dur="1000" autoRev="1" fill="hold"/>
                                        <p:tgtEl>
                                          <p:spTgt spid="1026"/>
                                        </p:tgtEl>
                                      </p:cBhvr>
                                      <p:by x="105000" y="105000"/>
                                    </p:animScale>
                                  </p:childTnLst>
                                </p:cTn>
                              </p:par>
                              <p:par>
                                <p:cTn id="8" presetID="6" presetClass="emph" presetSubtype="0" fill="remove" nodeType="withEffect">
                                  <p:stCondLst>
                                    <p:cond delay="0"/>
                                  </p:stCondLst>
                                  <p:childTnLst>
                                    <p:animScale>
                                      <p:cBhvr>
                                        <p:cTn id="9" dur="2000" fill="hold"/>
                                        <p:tgtEl>
                                          <p:spTgt spid="1032"/>
                                        </p:tgtEl>
                                      </p:cBhvr>
                                      <p:by x="150000" y="150000"/>
                                    </p:animScale>
                                  </p:childTnLst>
                                </p:cTn>
                              </p:par>
                              <p:par>
                                <p:cTn id="10" presetID="8" presetClass="emph" presetSubtype="0" fill="hold" nodeType="withEffect">
                                  <p:stCondLst>
                                    <p:cond delay="0"/>
                                  </p:stCondLst>
                                  <p:childTnLst>
                                    <p:animRot by="21600000">
                                      <p:cBhvr>
                                        <p:cTn id="11" dur="2000" fill="hold"/>
                                        <p:tgtEl>
                                          <p:spTgt spid="1030"/>
                                        </p:tgtEl>
                                        <p:attrNameLst>
                                          <p:attrName>r</p:attrName>
                                        </p:attrNameLst>
                                      </p:cBhvr>
                                    </p:animRot>
                                  </p:childTnLst>
                                </p:cTn>
                              </p:par>
                              <p:par>
                                <p:cTn id="12" presetID="6" presetClass="entr" presetSubtype="32"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circle(out)">
                                      <p:cBhvr>
                                        <p:cTn id="14" dur="2000"/>
                                        <p:tgtEl>
                                          <p:spTgt spid="1028"/>
                                        </p:tgtEl>
                                      </p:cBhvr>
                                    </p:animEffect>
                                  </p:childTnLst>
                                </p:cTn>
                              </p:par>
                              <p:par>
                                <p:cTn id="15" presetID="21" presetClass="entr" presetSubtype="1"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wheel(1)">
                                      <p:cBhvr>
                                        <p:cTn id="17" dur="2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ToDo</a:t>
            </a:r>
            <a:endParaRPr lang="en-US" dirty="0"/>
          </a:p>
        </p:txBody>
      </p:sp>
      <p:sp>
        <p:nvSpPr>
          <p:cNvPr id="3" name="Content Placeholder 2"/>
          <p:cNvSpPr>
            <a:spLocks noGrp="1"/>
          </p:cNvSpPr>
          <p:nvPr>
            <p:ph idx="1"/>
          </p:nvPr>
        </p:nvSpPr>
        <p:spPr/>
        <p:txBody>
          <a:bodyPr/>
          <a:lstStyle/>
          <a:p>
            <a:pPr marL="0" indent="0">
              <a:buNone/>
            </a:pPr>
            <a:r>
              <a:rPr lang="en-US" dirty="0"/>
              <a:t>Economic Feasibility Charts</a:t>
            </a:r>
          </a:p>
        </p:txBody>
      </p:sp>
    </p:spTree>
    <p:extLst>
      <p:ext uri="{BB962C8B-B14F-4D97-AF65-F5344CB8AC3E}">
        <p14:creationId xmlns:p14="http://schemas.microsoft.com/office/powerpoint/2010/main" val="1186496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00744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53585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the Database</a:t>
            </a:r>
          </a:p>
        </p:txBody>
      </p:sp>
      <p:sp>
        <p:nvSpPr>
          <p:cNvPr id="3" name="Content Placeholder 2"/>
          <p:cNvSpPr>
            <a:spLocks noGrp="1"/>
          </p:cNvSpPr>
          <p:nvPr>
            <p:ph idx="1"/>
          </p:nvPr>
        </p:nvSpPr>
        <p:spPr>
          <a:xfrm>
            <a:off x="149979" y="2199399"/>
            <a:ext cx="8912981" cy="4511040"/>
          </a:xfrm>
        </p:spPr>
        <p:txBody>
          <a:bodyPr>
            <a:noAutofit/>
          </a:bodyPr>
          <a:lstStyle/>
          <a:p>
            <a:r>
              <a:rPr lang="en-US" sz="2800" dirty="0"/>
              <a:t>To create a database that Strikers (players) of the Monster Strike game could use to primarily enhance the coop mode.  To do this, the Monster Strike Database will allow users to:</a:t>
            </a:r>
          </a:p>
          <a:p>
            <a:pPr lvl="1"/>
            <a:r>
              <a:rPr lang="en-US" sz="2800" dirty="0"/>
              <a:t>Search through the Monsters</a:t>
            </a:r>
          </a:p>
          <a:p>
            <a:pPr lvl="1"/>
            <a:r>
              <a:rPr lang="en-US" sz="2800" dirty="0"/>
              <a:t>Search through the Dungeons </a:t>
            </a:r>
          </a:p>
          <a:p>
            <a:pPr lvl="1"/>
            <a:r>
              <a:rPr lang="en-US" sz="2800" dirty="0"/>
              <a:t>Search for other Strikers</a:t>
            </a:r>
          </a:p>
          <a:p>
            <a:pPr lvl="2"/>
            <a:r>
              <a:rPr lang="en-US" sz="3200" dirty="0">
                <a:solidFill>
                  <a:srgbClr val="FF0000"/>
                </a:solidFill>
              </a:rPr>
              <a:t>Search through their Monster Boxes</a:t>
            </a:r>
          </a:p>
          <a:p>
            <a:pPr lvl="2"/>
            <a:r>
              <a:rPr lang="en-US" sz="3200" dirty="0">
                <a:solidFill>
                  <a:srgbClr val="FF0000"/>
                </a:solidFill>
              </a:rPr>
              <a:t>Find Help</a:t>
            </a:r>
          </a:p>
          <a:p>
            <a:pPr lvl="2"/>
            <a:r>
              <a:rPr lang="en-US" sz="3200" dirty="0">
                <a:solidFill>
                  <a:srgbClr val="FF0000"/>
                </a:solidFill>
              </a:rPr>
              <a:t>Offer Help</a:t>
            </a:r>
          </a:p>
        </p:txBody>
      </p:sp>
    </p:spTree>
    <p:extLst>
      <p:ext uri="{BB962C8B-B14F-4D97-AF65-F5344CB8AC3E}">
        <p14:creationId xmlns:p14="http://schemas.microsoft.com/office/powerpoint/2010/main" val="105450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764373"/>
            <a:ext cx="6377940" cy="1293028"/>
          </a:xfrm>
        </p:spPr>
        <p:txBody>
          <a:bodyPr/>
          <a:lstStyle/>
          <a:p>
            <a:r>
              <a:rPr lang="en-US" dirty="0"/>
              <a:t>Project </a:t>
            </a:r>
            <a:r>
              <a:rPr lang="en-US" dirty="0" err="1"/>
              <a:t>Scheudule</a:t>
            </a:r>
            <a:r>
              <a:rPr lang="en-US" dirty="0"/>
              <a:t>: Overview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276" y="2205956"/>
            <a:ext cx="8103810" cy="4552468"/>
          </a:xfrm>
        </p:spPr>
      </p:pic>
    </p:spTree>
    <p:extLst>
      <p:ext uri="{BB962C8B-B14F-4D97-AF65-F5344CB8AC3E}">
        <p14:creationId xmlns:p14="http://schemas.microsoft.com/office/powerpoint/2010/main" val="72206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3505" y="1790095"/>
            <a:ext cx="8566730" cy="4746172"/>
          </a:xfrm>
          <a:prstGeom prst="rect">
            <a:avLst/>
          </a:prstGeom>
        </p:spPr>
      </p:pic>
      <p:sp>
        <p:nvSpPr>
          <p:cNvPr id="2" name="Title 1"/>
          <p:cNvSpPr>
            <a:spLocks noGrp="1"/>
          </p:cNvSpPr>
          <p:nvPr>
            <p:ph type="title"/>
          </p:nvPr>
        </p:nvSpPr>
        <p:spPr/>
        <p:txBody>
          <a:bodyPr/>
          <a:lstStyle/>
          <a:p>
            <a:r>
              <a:rPr lang="en-US" dirty="0"/>
              <a:t>Project Schedule: GANTT</a:t>
            </a:r>
          </a:p>
        </p:txBody>
      </p:sp>
    </p:spTree>
    <p:extLst>
      <p:ext uri="{BB962C8B-B14F-4D97-AF65-F5344CB8AC3E}">
        <p14:creationId xmlns:p14="http://schemas.microsoft.com/office/powerpoint/2010/main" val="300544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Project Schedule PERT</a:t>
            </a:r>
            <a:br>
              <a:rPr lang="en-US" dirty="0"/>
            </a:br>
            <a:r>
              <a:rPr lang="en-US" sz="3100" dirty="0"/>
              <a:t>Critical Paths and Slack Time</a:t>
            </a:r>
            <a:endParaRPr lang="en-US" dirty="0"/>
          </a:p>
        </p:txBody>
      </p:sp>
      <p:pic>
        <p:nvPicPr>
          <p:cNvPr id="5" name="Picture 4"/>
          <p:cNvPicPr>
            <a:picLocks noChangeAspect="1"/>
          </p:cNvPicPr>
          <p:nvPr/>
        </p:nvPicPr>
        <p:blipFill>
          <a:blip r:embed="rId2"/>
          <a:stretch>
            <a:fillRect/>
          </a:stretch>
        </p:blipFill>
        <p:spPr>
          <a:xfrm>
            <a:off x="65509" y="1892837"/>
            <a:ext cx="8937521" cy="4731702"/>
          </a:xfrm>
          <a:prstGeom prst="rect">
            <a:avLst/>
          </a:prstGeom>
        </p:spPr>
      </p:pic>
    </p:spTree>
    <p:extLst>
      <p:ext uri="{BB962C8B-B14F-4D97-AF65-F5344CB8AC3E}">
        <p14:creationId xmlns:p14="http://schemas.microsoft.com/office/powerpoint/2010/main" val="49527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8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114" y="1685324"/>
            <a:ext cx="8861637" cy="4577713"/>
          </a:xfrm>
        </p:spPr>
      </p:pic>
      <p:sp>
        <p:nvSpPr>
          <p:cNvPr id="2" name="Title 1"/>
          <p:cNvSpPr>
            <a:spLocks noGrp="1"/>
          </p:cNvSpPr>
          <p:nvPr>
            <p:ph type="title"/>
          </p:nvPr>
        </p:nvSpPr>
        <p:spPr/>
        <p:txBody>
          <a:bodyPr/>
          <a:lstStyle/>
          <a:p>
            <a:r>
              <a:rPr lang="en-US" dirty="0"/>
              <a:t>Project Schedule PERT</a:t>
            </a:r>
          </a:p>
        </p:txBody>
      </p:sp>
      <p:grpSp>
        <p:nvGrpSpPr>
          <p:cNvPr id="18" name="Group 17"/>
          <p:cNvGrpSpPr/>
          <p:nvPr/>
        </p:nvGrpSpPr>
        <p:grpSpPr>
          <a:xfrm>
            <a:off x="71967" y="1685324"/>
            <a:ext cx="3801534" cy="5277575"/>
            <a:chOff x="116114" y="1685324"/>
            <a:chExt cx="3801311" cy="5277575"/>
          </a:xfrm>
        </p:grpSpPr>
        <p:sp>
          <p:nvSpPr>
            <p:cNvPr id="7" name="Rectangle 6"/>
            <p:cNvSpPr/>
            <p:nvPr/>
          </p:nvSpPr>
          <p:spPr>
            <a:xfrm>
              <a:off x="116114" y="1685324"/>
              <a:ext cx="3800600" cy="4556122"/>
            </a:xfrm>
            <a:prstGeom prst="rect">
              <a:avLst/>
            </a:prstGeom>
            <a:solidFill>
              <a:srgbClr val="C4220D">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0" name="Left Brace 9"/>
            <p:cNvSpPr/>
            <p:nvPr/>
          </p:nvSpPr>
          <p:spPr>
            <a:xfrm rot="16200000">
              <a:off x="1841676" y="4538948"/>
              <a:ext cx="372894" cy="3778604"/>
            </a:xfrm>
            <a:prstGeom prst="leftBrace">
              <a:avLst>
                <a:gd name="adj1" fmla="val 19961"/>
                <a:gd name="adj2" fmla="val 5000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r"/>
              <a:endParaRPr lang="en-US"/>
            </a:p>
          </p:txBody>
        </p:sp>
        <p:sp>
          <p:nvSpPr>
            <p:cNvPr id="13" name="TextBox 12"/>
            <p:cNvSpPr txBox="1"/>
            <p:nvPr/>
          </p:nvSpPr>
          <p:spPr>
            <a:xfrm>
              <a:off x="1832466" y="6439679"/>
              <a:ext cx="452509" cy="523220"/>
            </a:xfrm>
            <a:prstGeom prst="rect">
              <a:avLst/>
            </a:prstGeom>
            <a:noFill/>
          </p:spPr>
          <p:txBody>
            <a:bodyPr wrap="none" rtlCol="0">
              <a:spAutoFit/>
            </a:bodyPr>
            <a:lstStyle/>
            <a:p>
              <a:pPr algn="r"/>
              <a:r>
                <a:rPr lang="en-US" sz="2800" dirty="0">
                  <a:solidFill>
                    <a:srgbClr val="FF0000"/>
                  </a:solidFill>
                </a:rPr>
                <a:t>A</a:t>
              </a:r>
            </a:p>
          </p:txBody>
        </p:sp>
      </p:grpSp>
      <p:grpSp>
        <p:nvGrpSpPr>
          <p:cNvPr id="19" name="Group 18"/>
          <p:cNvGrpSpPr/>
          <p:nvPr/>
        </p:nvGrpSpPr>
        <p:grpSpPr>
          <a:xfrm>
            <a:off x="2958282" y="1690133"/>
            <a:ext cx="3738738" cy="5276186"/>
            <a:chOff x="3013311" y="1690133"/>
            <a:chExt cx="3738738" cy="5276186"/>
          </a:xfrm>
        </p:grpSpPr>
        <p:sp>
          <p:nvSpPr>
            <p:cNvPr id="8" name="Rectangle 7"/>
            <p:cNvSpPr/>
            <p:nvPr/>
          </p:nvSpPr>
          <p:spPr>
            <a:xfrm>
              <a:off x="3017132" y="1690133"/>
              <a:ext cx="3734917" cy="4563099"/>
            </a:xfrm>
            <a:prstGeom prst="rect">
              <a:avLst/>
            </a:prstGeom>
            <a:solidFill>
              <a:srgbClr val="92D05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Left Brace 10"/>
            <p:cNvSpPr/>
            <p:nvPr/>
          </p:nvSpPr>
          <p:spPr>
            <a:xfrm rot="16200000">
              <a:off x="4696233" y="4559534"/>
              <a:ext cx="372894" cy="3738737"/>
            </a:xfrm>
            <a:prstGeom prst="leftBrace">
              <a:avLst>
                <a:gd name="adj1" fmla="val 19961"/>
                <a:gd name="adj2" fmla="val 50000"/>
              </a:avLst>
            </a:prstGeom>
            <a:ln w="76200">
              <a:solidFill>
                <a:srgbClr val="92D050">
                  <a:alpha val="76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r"/>
              <a:endParaRPr lang="en-US"/>
            </a:p>
          </p:txBody>
        </p:sp>
        <p:sp>
          <p:nvSpPr>
            <p:cNvPr id="14" name="TextBox 13"/>
            <p:cNvSpPr txBox="1"/>
            <p:nvPr/>
          </p:nvSpPr>
          <p:spPr>
            <a:xfrm>
              <a:off x="4704283" y="6443099"/>
              <a:ext cx="392969" cy="523220"/>
            </a:xfrm>
            <a:prstGeom prst="rect">
              <a:avLst/>
            </a:prstGeom>
            <a:noFill/>
          </p:spPr>
          <p:txBody>
            <a:bodyPr wrap="none" rtlCol="0">
              <a:spAutoFit/>
            </a:bodyPr>
            <a:lstStyle/>
            <a:p>
              <a:pPr algn="r"/>
              <a:r>
                <a:rPr lang="en-US" sz="2800" dirty="0">
                  <a:solidFill>
                    <a:srgbClr val="92D050"/>
                  </a:solidFill>
                </a:rPr>
                <a:t>B</a:t>
              </a:r>
            </a:p>
          </p:txBody>
        </p:sp>
      </p:grpSp>
      <p:grpSp>
        <p:nvGrpSpPr>
          <p:cNvPr id="20" name="Group 19"/>
          <p:cNvGrpSpPr/>
          <p:nvPr/>
        </p:nvGrpSpPr>
        <p:grpSpPr>
          <a:xfrm>
            <a:off x="5762243" y="1690132"/>
            <a:ext cx="3284390" cy="5272767"/>
            <a:chOff x="5813041" y="1690132"/>
            <a:chExt cx="3197004" cy="5272767"/>
          </a:xfrm>
        </p:grpSpPr>
        <p:sp>
          <p:nvSpPr>
            <p:cNvPr id="9" name="Rectangle 8"/>
            <p:cNvSpPr/>
            <p:nvPr/>
          </p:nvSpPr>
          <p:spPr>
            <a:xfrm>
              <a:off x="5813041" y="1690132"/>
              <a:ext cx="3197003" cy="4563100"/>
            </a:xfrm>
            <a:prstGeom prst="rect">
              <a:avLst/>
            </a:prstGeom>
            <a:solidFill>
              <a:schemeClr val="accent6">
                <a:lumMod val="40000"/>
                <a:lumOff val="60000"/>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Left Brace 11"/>
            <p:cNvSpPr/>
            <p:nvPr/>
          </p:nvSpPr>
          <p:spPr>
            <a:xfrm rot="16200000">
              <a:off x="7225097" y="4841179"/>
              <a:ext cx="372894" cy="3197002"/>
            </a:xfrm>
            <a:prstGeom prst="leftBrace">
              <a:avLst>
                <a:gd name="adj1" fmla="val 19961"/>
                <a:gd name="adj2" fmla="val 50000"/>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r"/>
              <a:endParaRPr lang="en-US"/>
            </a:p>
          </p:txBody>
        </p:sp>
        <p:sp>
          <p:nvSpPr>
            <p:cNvPr id="15" name="TextBox 14"/>
            <p:cNvSpPr txBox="1"/>
            <p:nvPr/>
          </p:nvSpPr>
          <p:spPr>
            <a:xfrm>
              <a:off x="7172414" y="6439679"/>
              <a:ext cx="478256" cy="523220"/>
            </a:xfrm>
            <a:prstGeom prst="rect">
              <a:avLst/>
            </a:prstGeom>
            <a:noFill/>
          </p:spPr>
          <p:txBody>
            <a:bodyPr wrap="none" rtlCol="0">
              <a:spAutoFit/>
            </a:bodyPr>
            <a:lstStyle/>
            <a:p>
              <a:pPr algn="r"/>
              <a:r>
                <a:rPr lang="en-US" sz="2800" dirty="0">
                  <a:solidFill>
                    <a:schemeClr val="accent6">
                      <a:lumMod val="40000"/>
                      <a:lumOff val="60000"/>
                    </a:schemeClr>
                  </a:solidFill>
                </a:rPr>
                <a:t>C</a:t>
              </a:r>
            </a:p>
          </p:txBody>
        </p:sp>
      </p:grpSp>
    </p:spTree>
    <p:extLst>
      <p:ext uri="{BB962C8B-B14F-4D97-AF65-F5344CB8AC3E}">
        <p14:creationId xmlns:p14="http://schemas.microsoft.com/office/powerpoint/2010/main" val="304655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301" y="486945"/>
            <a:ext cx="7083699" cy="1293028"/>
          </a:xfrm>
        </p:spPr>
        <p:txBody>
          <a:bodyPr/>
          <a:lstStyle/>
          <a:p>
            <a:r>
              <a:rPr lang="en-US" dirty="0"/>
              <a:t>Project Schedule: Pert A</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5770"/>
          <a:stretch/>
        </p:blipFill>
        <p:spPr>
          <a:xfrm>
            <a:off x="159657" y="1779973"/>
            <a:ext cx="8834362" cy="4907011"/>
          </a:xfrm>
        </p:spPr>
      </p:pic>
      <p:sp>
        <p:nvSpPr>
          <p:cNvPr id="5" name="Oval 4"/>
          <p:cNvSpPr/>
          <p:nvPr/>
        </p:nvSpPr>
        <p:spPr>
          <a:xfrm>
            <a:off x="6506313" y="4108366"/>
            <a:ext cx="1575881" cy="1348902"/>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4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TM04033937[[fn=Vapor Trail]]</Template>
  <TotalTime>438</TotalTime>
  <Words>954</Words>
  <Application>Microsoft Office PowerPoint</Application>
  <PresentationFormat>On-screen Show (4:3)</PresentationFormat>
  <Paragraphs>89</Paragraphs>
  <Slides>36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Century Gothic</vt:lpstr>
      <vt:lpstr>Vapor Trail</vt:lpstr>
      <vt:lpstr>Monster Strike Database</vt:lpstr>
      <vt:lpstr>Overview: Background the Monster Strike Game</vt:lpstr>
      <vt:lpstr>Overview: The Project</vt:lpstr>
      <vt:lpstr>Overview: the Database</vt:lpstr>
      <vt:lpstr>Project Scheudule: Overview</vt:lpstr>
      <vt:lpstr>Project Schedule: GANTT</vt:lpstr>
      <vt:lpstr>Project Schedule PERT Critical Paths and Slack Time</vt:lpstr>
      <vt:lpstr>Project Schedule PERT</vt:lpstr>
      <vt:lpstr>Project Schedule: Pert A</vt:lpstr>
      <vt:lpstr>PowerPoint Presentation</vt:lpstr>
      <vt:lpstr>Project Schedule: Pert C</vt:lpstr>
      <vt:lpstr>Feasibility Analysis:  Overview</vt:lpstr>
      <vt:lpstr>Feasibility Analysis:  Economic Overview</vt:lpstr>
      <vt:lpstr>Feasibility Analysis:  Economic Optimistic</vt:lpstr>
      <vt:lpstr>Feasibility Analysis:  Economic Pessimistic</vt:lpstr>
      <vt:lpstr>Feasibility Analysis:  Operational</vt:lpstr>
      <vt:lpstr>Feasibility Analysis:  Technical</vt:lpstr>
      <vt:lpstr>Feasibility Analysis:  Schedule</vt:lpstr>
      <vt:lpstr>Feasibility Analysis:   Legal and Contractual</vt:lpstr>
      <vt:lpstr>Feasibility Analysis:  Political</vt:lpstr>
      <vt:lpstr>Dataflow Diagram: Context Diagram</vt:lpstr>
      <vt:lpstr>Dataflow Diagram: Level 0</vt:lpstr>
      <vt:lpstr>Source Documents</vt:lpstr>
      <vt:lpstr>Source Documents</vt:lpstr>
      <vt:lpstr>The Database</vt:lpstr>
      <vt:lpstr>The Database Application</vt:lpstr>
      <vt:lpstr>Documentation: About</vt:lpstr>
      <vt:lpstr>Installation Utility</vt:lpstr>
      <vt:lpstr>Documentation: User Manual</vt:lpstr>
      <vt:lpstr>Documentation: Maintenance Manual</vt:lpstr>
      <vt:lpstr>System Enhancements</vt:lpstr>
      <vt:lpstr>System Enhancements</vt:lpstr>
      <vt:lpstr>Thanks!</vt:lpstr>
      <vt:lpstr>ToDo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Monster Strike Database</dc:title>
  <dc:creator>Jason Len</dc:creator>
  <cp:lastModifiedBy>Jason Len</cp:lastModifiedBy>
  <cp:revision>41</cp:revision>
  <dcterms:created xsi:type="dcterms:W3CDTF">2016-05-02T10:48:47Z</dcterms:created>
  <dcterms:modified xsi:type="dcterms:W3CDTF">2017-09-01T07:36:08Z</dcterms:modified>
</cp:coreProperties>
</file>